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59" r:id="rId10"/>
    <p:sldId id="270" r:id="rId11"/>
    <p:sldId id="271" r:id="rId12"/>
    <p:sldId id="272" r:id="rId13"/>
    <p:sldId id="277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  <a:latin typeface="Bahnschrift Condensed" panose="020B0502040204020203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7">
            <a:extLst>
              <a:ext uri="{FF2B5EF4-FFF2-40B4-BE49-F238E27FC236}">
                <a16:creationId xmlns:a16="http://schemas.microsoft.com/office/drawing/2014/main" id="{67107865-3183-4E5E-A2C8-1E8EB5367A94}"/>
              </a:ext>
            </a:extLst>
          </p:cNvPr>
          <p:cNvSpPr txBox="1">
            <a:spLocks/>
          </p:cNvSpPr>
          <p:nvPr userDrawn="1"/>
        </p:nvSpPr>
        <p:spPr>
          <a:xfrm>
            <a:off x="1142996" y="6565204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Sam Neville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AC72F5-E820-44F1-9ABF-84E3250FBD50}"/>
              </a:ext>
            </a:extLst>
          </p:cNvPr>
          <p:cNvSpPr txBox="1">
            <a:spLocks/>
          </p:cNvSpPr>
          <p:nvPr userDrawn="1"/>
        </p:nvSpPr>
        <p:spPr>
          <a:xfrm>
            <a:off x="9329530" y="6565204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Bournemouth University</a:t>
            </a:r>
          </a:p>
        </p:txBody>
      </p:sp>
      <p:sp>
        <p:nvSpPr>
          <p:cNvPr id="15" name="Date Placeholder 7">
            <a:extLst>
              <a:ext uri="{FF2B5EF4-FFF2-40B4-BE49-F238E27FC236}">
                <a16:creationId xmlns:a16="http://schemas.microsoft.com/office/drawing/2014/main" id="{94389D97-2349-4612-A99D-467D0BEB2B90}"/>
              </a:ext>
            </a:extLst>
          </p:cNvPr>
          <p:cNvSpPr txBox="1">
            <a:spLocks/>
          </p:cNvSpPr>
          <p:nvPr userDrawn="1"/>
        </p:nvSpPr>
        <p:spPr>
          <a:xfrm>
            <a:off x="4928923" y="6565203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Bahnschrift Condensed" panose="020B0502040204020203" pitchFamily="34" charset="0"/>
              </a:rPr>
              <a:t>Progress Presentation 2022</a:t>
            </a:r>
          </a:p>
        </p:txBody>
      </p:sp>
    </p:spTree>
    <p:extLst>
      <p:ext uri="{BB962C8B-B14F-4D97-AF65-F5344CB8AC3E}">
        <p14:creationId xmlns:p14="http://schemas.microsoft.com/office/powerpoint/2010/main" val="36421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DD556C-989C-432D-9DB6-A4C73F0B5A41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1770700"/>
            <a:ext cx="11724640" cy="4851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144" y="1828800"/>
            <a:ext cx="11362944" cy="467563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7">
            <a:extLst>
              <a:ext uri="{FF2B5EF4-FFF2-40B4-BE49-F238E27FC236}">
                <a16:creationId xmlns:a16="http://schemas.microsoft.com/office/drawing/2014/main" id="{737E5383-0921-4AF3-B926-7EF1686DBA29}"/>
              </a:ext>
            </a:extLst>
          </p:cNvPr>
          <p:cNvSpPr txBox="1">
            <a:spLocks/>
          </p:cNvSpPr>
          <p:nvPr userDrawn="1"/>
        </p:nvSpPr>
        <p:spPr>
          <a:xfrm>
            <a:off x="1142996" y="6565204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Sam Neville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D134A89-7C0D-4279-BBA9-5FF98D45B524}"/>
              </a:ext>
            </a:extLst>
          </p:cNvPr>
          <p:cNvSpPr txBox="1">
            <a:spLocks/>
          </p:cNvSpPr>
          <p:nvPr userDrawn="1"/>
        </p:nvSpPr>
        <p:spPr>
          <a:xfrm>
            <a:off x="9329530" y="6565204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Bournemouth University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0999D90-1C9D-4034-96AC-C8810AF0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7" name="Date Placeholder 7">
            <a:extLst>
              <a:ext uri="{FF2B5EF4-FFF2-40B4-BE49-F238E27FC236}">
                <a16:creationId xmlns:a16="http://schemas.microsoft.com/office/drawing/2014/main" id="{A6D6A106-1C6A-4A76-BAA5-7E19DD25EE4A}"/>
              </a:ext>
            </a:extLst>
          </p:cNvPr>
          <p:cNvSpPr txBox="1">
            <a:spLocks/>
          </p:cNvSpPr>
          <p:nvPr userDrawn="1"/>
        </p:nvSpPr>
        <p:spPr>
          <a:xfrm>
            <a:off x="4928923" y="6565203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Bahnschrift Condensed" panose="020B0502040204020203" pitchFamily="34" charset="0"/>
              </a:rPr>
              <a:t>Progress Presentation 2022</a:t>
            </a:r>
          </a:p>
        </p:txBody>
      </p:sp>
    </p:spTree>
    <p:extLst>
      <p:ext uri="{BB962C8B-B14F-4D97-AF65-F5344CB8AC3E}">
        <p14:creationId xmlns:p14="http://schemas.microsoft.com/office/powerpoint/2010/main" val="100216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DD556C-989C-432D-9DB6-A4C73F0B5A41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1770700"/>
            <a:ext cx="5864860" cy="4851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856" y="1828800"/>
            <a:ext cx="5602224" cy="467563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7">
            <a:extLst>
              <a:ext uri="{FF2B5EF4-FFF2-40B4-BE49-F238E27FC236}">
                <a16:creationId xmlns:a16="http://schemas.microsoft.com/office/drawing/2014/main" id="{737E5383-0921-4AF3-B926-7EF1686DBA29}"/>
              </a:ext>
            </a:extLst>
          </p:cNvPr>
          <p:cNvSpPr txBox="1">
            <a:spLocks/>
          </p:cNvSpPr>
          <p:nvPr userDrawn="1"/>
        </p:nvSpPr>
        <p:spPr>
          <a:xfrm>
            <a:off x="1142996" y="6565204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Sam Neville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D134A89-7C0D-4279-BBA9-5FF98D45B524}"/>
              </a:ext>
            </a:extLst>
          </p:cNvPr>
          <p:cNvSpPr txBox="1">
            <a:spLocks/>
          </p:cNvSpPr>
          <p:nvPr userDrawn="1"/>
        </p:nvSpPr>
        <p:spPr>
          <a:xfrm>
            <a:off x="9329530" y="6565204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hnschrift Condensed" panose="020B0502040204020203" pitchFamily="34" charset="0"/>
              </a:rPr>
              <a:t>Bournemouth University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0999D90-1C9D-4034-96AC-C8810AF0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ahnschrift Condensed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7" name="Date Placeholder 7">
            <a:extLst>
              <a:ext uri="{FF2B5EF4-FFF2-40B4-BE49-F238E27FC236}">
                <a16:creationId xmlns:a16="http://schemas.microsoft.com/office/drawing/2014/main" id="{A6D6A106-1C6A-4A76-BAA5-7E19DD25EE4A}"/>
              </a:ext>
            </a:extLst>
          </p:cNvPr>
          <p:cNvSpPr txBox="1">
            <a:spLocks/>
          </p:cNvSpPr>
          <p:nvPr userDrawn="1"/>
        </p:nvSpPr>
        <p:spPr>
          <a:xfrm>
            <a:off x="4928923" y="6565203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Bahnschrift Condensed" panose="020B0502040204020203" pitchFamily="34" charset="0"/>
              </a:rPr>
              <a:t>Progress Presentation 2022</a:t>
            </a:r>
          </a:p>
        </p:txBody>
      </p:sp>
    </p:spTree>
    <p:extLst>
      <p:ext uri="{BB962C8B-B14F-4D97-AF65-F5344CB8AC3E}">
        <p14:creationId xmlns:p14="http://schemas.microsoft.com/office/powerpoint/2010/main" val="359757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2554777-F3F9-49FC-8856-C645B348ADF5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5686FAA-6441-4DB2-8695-0C586B50436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93217D-602D-4496-B9CF-691820650A80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686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ickmcd.me/2020/04/15/procedural-hydrology/" TargetMode="External"/><Relationship Id="rId7" Type="http://schemas.openxmlformats.org/officeDocument/2006/relationships/hyperlink" Target="https://simutechgroup.com/" TargetMode="External"/><Relationship Id="rId2" Type="http://schemas.openxmlformats.org/officeDocument/2006/relationships/hyperlink" Target="http://servidor.demec.ufpr.br/CFD/bibliografia/Ferziger%20Peric%20-%20Computational%20Methods%20for%20Fluid%20Dynamics,%203rd%20Ed%20-%20200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cgis.com/apps/OnePane/basicviewer/index.html?appid=9fb94e1d3ec84d60a60aa2846b11be67" TargetMode="External"/><Relationship Id="rId5" Type="http://schemas.openxmlformats.org/officeDocument/2006/relationships/hyperlink" Target="https://levelup.gitconnected.com/create-your-own-finite-volume-fluid-simulation-with-python-8f9eab0b8305" TargetMode="External"/><Relationship Id="rId4" Type="http://schemas.openxmlformats.org/officeDocument/2006/relationships/hyperlink" Target="https://cgg.mff.cuni.cz/~jaroslav/papers/2008-sca-erosim/2008-sca-erosiom-fin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276E-212C-4FC8-8323-C900F5C3B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A3- Progress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793B5-19F5-4AE2-9481-00D9F27593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600" dirty="0"/>
              <a:t>An Investigation into the Effects of Environmental Deformation Over Time Using Node-Based River and Sediment Simulation</a:t>
            </a:r>
          </a:p>
          <a:p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A Portfolio Project</a:t>
            </a:r>
          </a:p>
        </p:txBody>
      </p:sp>
    </p:spTree>
    <p:extLst>
      <p:ext uri="{BB962C8B-B14F-4D97-AF65-F5344CB8AC3E}">
        <p14:creationId xmlns:p14="http://schemas.microsoft.com/office/powerpoint/2010/main" val="1813729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Generation of landscape based on user-defined properties (using Perlin noise) </a:t>
            </a:r>
          </a:p>
          <a:p>
            <a:pPr marL="45720" indent="0">
              <a:buNone/>
            </a:pPr>
            <a:r>
              <a:rPr lang="en-GB" sz="3600" dirty="0"/>
              <a:t>Dynamic mesh scaling for large landscapes </a:t>
            </a:r>
          </a:p>
          <a:p>
            <a:pPr marL="45720" indent="0">
              <a:buNone/>
            </a:pPr>
            <a:r>
              <a:rPr lang="en-GB" sz="3600" dirty="0"/>
              <a:t>(currently supports 1km² landscape with scaling)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C1C1A-5807-410E-A391-CE9B1F71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038" y="1784605"/>
            <a:ext cx="4589506" cy="2703576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129C6D-4B8B-4AD6-8C6E-F8A76637E00E}"/>
              </a:ext>
            </a:extLst>
          </p:cNvPr>
          <p:cNvCxnSpPr>
            <a:cxnSpLocks/>
          </p:cNvCxnSpPr>
          <p:nvPr/>
        </p:nvCxnSpPr>
        <p:spPr>
          <a:xfrm>
            <a:off x="8083296" y="2999232"/>
            <a:ext cx="0" cy="1426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B29680-8F39-491F-90C5-B13A9789641B}"/>
              </a:ext>
            </a:extLst>
          </p:cNvPr>
          <p:cNvCxnSpPr>
            <a:cxnSpLocks/>
          </p:cNvCxnSpPr>
          <p:nvPr/>
        </p:nvCxnSpPr>
        <p:spPr>
          <a:xfrm>
            <a:off x="8455152" y="2999232"/>
            <a:ext cx="3249168" cy="1426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BA6DEB-862E-465A-87E3-E5FDFF31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083" y="4425697"/>
            <a:ext cx="3634238" cy="19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0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Debug views for testing within the landscape</a:t>
            </a:r>
          </a:p>
          <a:p>
            <a:pPr marL="45720" indent="0">
              <a:buNone/>
            </a:pPr>
            <a:r>
              <a:rPr lang="en-GB" sz="3600" dirty="0"/>
              <a:t>Can view soil map and test node data</a:t>
            </a:r>
          </a:p>
          <a:p>
            <a:pPr marL="45720" indent="0">
              <a:buNone/>
            </a:pPr>
            <a:r>
              <a:rPr lang="en-GB" sz="3600" dirty="0"/>
              <a:t>Rocks are visible in horizontal segment- different properties and hardness values.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1C4AB-E44E-4510-91FF-2D719266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027" y="1977830"/>
            <a:ext cx="3470720" cy="1903797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87E25-9B93-4A97-82A4-CF2EC1AE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27" y="4314693"/>
            <a:ext cx="3470720" cy="2004001"/>
          </a:xfrm>
          <a:prstGeom prst="round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1548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7632192" cy="4675632"/>
          </a:xfrm>
        </p:spPr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Erosion tests for when fluid algorithms are implemented</a:t>
            </a:r>
          </a:p>
          <a:p>
            <a:pPr marL="45720" indent="0">
              <a:buNone/>
            </a:pPr>
            <a:r>
              <a:rPr lang="en-GB" sz="3600" dirty="0"/>
              <a:t>(note that sand erodes far faster than dirt, which erodes faster than rock)</a:t>
            </a:r>
          </a:p>
          <a:p>
            <a:pPr marL="45720" indent="0">
              <a:buNone/>
            </a:pPr>
            <a:r>
              <a:rPr lang="en-GB" sz="3600" dirty="0"/>
              <a:t>Based on real values but likely to require modification based on results comparison.</a:t>
            </a:r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6" name="2022-03-20 18-17-55">
            <a:hlinkClick r:id="" action="ppaction://media"/>
            <a:extLst>
              <a:ext uri="{FF2B5EF4-FFF2-40B4-BE49-F238E27FC236}">
                <a16:creationId xmlns:a16="http://schemas.microsoft.com/office/drawing/2014/main" id="{A73FD205-9F45-4B37-9A9B-2FB0FBD35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095" t="13954" r="29405" b="8447"/>
          <a:stretch/>
        </p:blipFill>
        <p:spPr>
          <a:xfrm>
            <a:off x="8180832" y="2456688"/>
            <a:ext cx="3201552" cy="32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What have I accomplished so far?</a:t>
            </a:r>
          </a:p>
          <a:p>
            <a:pPr marL="45720" indent="0">
              <a:buNone/>
            </a:pPr>
            <a:r>
              <a:rPr lang="en-GB" sz="3600" dirty="0"/>
              <a:t>Bulk of OpenGL work is complete</a:t>
            </a:r>
          </a:p>
          <a:p>
            <a:pPr marL="45720" indent="0">
              <a:buNone/>
            </a:pPr>
            <a:r>
              <a:rPr lang="en-GB" sz="3600" dirty="0"/>
              <a:t>Options for both one-pass and multi-pass rendering using depth buffer (as different branches on Git)</a:t>
            </a:r>
          </a:p>
          <a:p>
            <a:pPr marL="45720" indent="0">
              <a:buNone/>
            </a:pPr>
            <a:r>
              <a:rPr lang="en-GB" sz="3600" dirty="0"/>
              <a:t>Currently comparing efficiency and graphical fidelity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2" name="2022-03-03 12-27-29">
            <a:hlinkClick r:id="" action="ppaction://media"/>
            <a:extLst>
              <a:ext uri="{FF2B5EF4-FFF2-40B4-BE49-F238E27FC236}">
                <a16:creationId xmlns:a16="http://schemas.microsoft.com/office/drawing/2014/main" id="{A25B6116-25B2-44B4-8DC3-3DA05E4FC6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163" t="11581" r="28255" b="11007"/>
          <a:stretch/>
        </p:blipFill>
        <p:spPr>
          <a:xfrm>
            <a:off x="7709669" y="1922742"/>
            <a:ext cx="3326078" cy="3323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73F433-925C-4B61-9FB9-4587FFC20879}"/>
              </a:ext>
            </a:extLst>
          </p:cNvPr>
          <p:cNvSpPr txBox="1"/>
          <p:nvPr/>
        </p:nvSpPr>
        <p:spPr>
          <a:xfrm>
            <a:off x="8187036" y="5288091"/>
            <a:ext cx="237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Water has less transparency and land is more pixelated in single-pass render</a:t>
            </a:r>
          </a:p>
        </p:txBody>
      </p:sp>
    </p:spTree>
    <p:extLst>
      <p:ext uri="{BB962C8B-B14F-4D97-AF65-F5344CB8AC3E}">
        <p14:creationId xmlns:p14="http://schemas.microsoft.com/office/powerpoint/2010/main" val="13922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11399520" cy="4675632"/>
          </a:xfrm>
        </p:spPr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Initial plans were to compare CPU and GPU simulation-</a:t>
            </a:r>
          </a:p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As this is a portfolio project and not an investigation, less focus on this.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r>
              <a:rPr lang="en-GB" sz="3600" dirty="0"/>
              <a:t>Potential move to GPGPU simulation </a:t>
            </a:r>
            <a:r>
              <a:rPr lang="en-GB" sz="3600" b="1" dirty="0"/>
              <a:t>if time allows, </a:t>
            </a:r>
            <a:r>
              <a:rPr lang="en-GB" sz="3600" dirty="0"/>
              <a:t>as it will be more optimizable.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Methodology</a:t>
            </a:r>
          </a:p>
        </p:txBody>
      </p:sp>
    </p:spTree>
    <p:extLst>
      <p:ext uri="{BB962C8B-B14F-4D97-AF65-F5344CB8AC3E}">
        <p14:creationId xmlns:p14="http://schemas.microsoft.com/office/powerpoint/2010/main" val="3219209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Initially planned for particle-based system, using the Hydraulic Erosion model.</a:t>
            </a:r>
          </a:p>
          <a:p>
            <a:pPr marL="45720" indent="0">
              <a:buNone/>
            </a:pPr>
            <a:r>
              <a:rPr lang="en-GB" sz="3600" dirty="0"/>
              <a:t>On the landscape scale I wish to simulate, my testing shows that this could be too computationally intensive.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2650A-ECAE-4D17-A2DE-5D5EFB40A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64"/>
          <a:stretch/>
        </p:blipFill>
        <p:spPr>
          <a:xfrm>
            <a:off x="7862189" y="2329930"/>
            <a:ext cx="2796614" cy="1836686"/>
          </a:xfrm>
          <a:prstGeom prst="round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93C23B-BAAB-420D-B3CE-99F2BB336EAE}"/>
              </a:ext>
            </a:extLst>
          </p:cNvPr>
          <p:cNvSpPr txBox="1">
            <a:spLocks/>
          </p:cNvSpPr>
          <p:nvPr/>
        </p:nvSpPr>
        <p:spPr>
          <a:xfrm>
            <a:off x="6541680" y="4448169"/>
            <a:ext cx="5437632" cy="812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GB" sz="1800" dirty="0"/>
              <a:t>From a test simulation (with no visual output) running on CPU</a:t>
            </a:r>
          </a:p>
          <a:p>
            <a:pPr marL="45720" indent="0" algn="ctr">
              <a:buFont typeface="Corbel" pitchFamily="34" charset="0"/>
              <a:buNone/>
            </a:pPr>
            <a:r>
              <a:rPr lang="en-GB" sz="1800" dirty="0"/>
              <a:t>(Ideally this needs to be &lt;10s!)</a:t>
            </a:r>
          </a:p>
        </p:txBody>
      </p:sp>
    </p:spTree>
    <p:extLst>
      <p:ext uri="{BB962C8B-B14F-4D97-AF65-F5344CB8AC3E}">
        <p14:creationId xmlns:p14="http://schemas.microsoft.com/office/powerpoint/2010/main" val="257546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Pooling Model</a:t>
            </a:r>
          </a:p>
          <a:p>
            <a:pPr marL="45720" indent="0">
              <a:buNone/>
            </a:pPr>
            <a:r>
              <a:rPr lang="en-GB" sz="2800" dirty="0"/>
              <a:t>An extension of hydraulic erosion</a:t>
            </a:r>
          </a:p>
          <a:p>
            <a:pPr marL="45720" indent="0">
              <a:buNone/>
            </a:pPr>
            <a:r>
              <a:rPr lang="en-GB" sz="2800" dirty="0"/>
              <a:t>Changes behaviour of water when in a confined space with a similar water level</a:t>
            </a:r>
          </a:p>
          <a:p>
            <a:pPr marL="45720" indent="0">
              <a:buNone/>
            </a:pPr>
            <a:r>
              <a:rPr lang="en-GB" sz="2800" dirty="0"/>
              <a:t>Significant efficiency improvement over particle system</a:t>
            </a:r>
          </a:p>
          <a:p>
            <a:pPr marL="45720" indent="0">
              <a:buNone/>
            </a:pPr>
            <a:r>
              <a:rPr lang="en-GB" sz="2800" dirty="0"/>
              <a:t>Introduced by O. </a:t>
            </a:r>
            <a:r>
              <a:rPr lang="en-GB" sz="2800" dirty="0" err="1"/>
              <a:t>Št’ava</a:t>
            </a:r>
            <a:r>
              <a:rPr lang="en-GB" sz="2800" dirty="0"/>
              <a:t> et al.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(particles are still used for streams!)</a:t>
            </a:r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Methodology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93C23B-BAAB-420D-B3CE-99F2BB336EAE}"/>
              </a:ext>
            </a:extLst>
          </p:cNvPr>
          <p:cNvSpPr txBox="1">
            <a:spLocks/>
          </p:cNvSpPr>
          <p:nvPr/>
        </p:nvSpPr>
        <p:spPr>
          <a:xfrm>
            <a:off x="6541679" y="3678936"/>
            <a:ext cx="5437632" cy="58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GB" sz="1400" dirty="0"/>
              <a:t>Interactive Terrain </a:t>
            </a:r>
            <a:r>
              <a:rPr lang="en-GB" sz="1400" dirty="0" err="1"/>
              <a:t>Modeling</a:t>
            </a:r>
            <a:r>
              <a:rPr lang="en-GB" sz="1400" dirty="0"/>
              <a:t> Using Hydraulic Erosion- O. </a:t>
            </a:r>
            <a:r>
              <a:rPr lang="en-GB" sz="1400" dirty="0" err="1"/>
              <a:t>Št’ava</a:t>
            </a:r>
            <a:r>
              <a:rPr lang="en-GB" sz="1400" dirty="0"/>
              <a:t> et al. </a:t>
            </a:r>
            <a:endParaRPr lang="en-GB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BE833-1E46-42C9-8964-F0ED3939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493" y="2203417"/>
            <a:ext cx="2956005" cy="1475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724FA-B7F7-402F-963A-9CDF1874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92" y="4038599"/>
            <a:ext cx="2956005" cy="14755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775600-DE36-4F38-8A05-217E60625284}"/>
              </a:ext>
            </a:extLst>
          </p:cNvPr>
          <p:cNvSpPr txBox="1">
            <a:spLocks/>
          </p:cNvSpPr>
          <p:nvPr/>
        </p:nvSpPr>
        <p:spPr>
          <a:xfrm>
            <a:off x="6382512" y="5514118"/>
            <a:ext cx="5437632" cy="58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GB" sz="1400" dirty="0"/>
              <a:t>(with pools highlighted)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8859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11399520" cy="4675632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First things first- finish implementing hydraulic erosion model with new pooling system. (18</a:t>
            </a:r>
            <a:r>
              <a:rPr lang="en-GB" sz="32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April)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More realistic foliage &amp; temperature (25</a:t>
            </a:r>
            <a:r>
              <a:rPr lang="en-GB" sz="32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April)</a:t>
            </a:r>
          </a:p>
          <a:p>
            <a:pPr marL="45720" indent="0">
              <a:buNone/>
            </a:pPr>
            <a:r>
              <a:rPr lang="en-GB" sz="3200" dirty="0"/>
              <a:t>This will make the program complete to my initial specification. I can then focus on evaluation &amp; presenting my findings in the dissertation document.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Iterate on my output based on real-life SHUSWMA data (9</a:t>
            </a:r>
            <a:r>
              <a:rPr lang="en-GB" sz="32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May)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Then, if time allows, optimize as much as possible (potential move to GPU)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Then, if time allows, additional graphical fidelity.</a:t>
            </a:r>
          </a:p>
          <a:p>
            <a:pPr marL="45720" indent="0">
              <a:buNone/>
            </a:pPr>
            <a:r>
              <a:rPr lang="en-GB" sz="3200" dirty="0"/>
              <a:t>Graphical fidelity and optimization are NOT the focus of the project, the output is!</a:t>
            </a:r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Completion Plan &amp; Deliverables</a:t>
            </a:r>
          </a:p>
        </p:txBody>
      </p:sp>
    </p:spTree>
    <p:extLst>
      <p:ext uri="{BB962C8B-B14F-4D97-AF65-F5344CB8AC3E}">
        <p14:creationId xmlns:p14="http://schemas.microsoft.com/office/powerpoint/2010/main" val="95937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11399520" cy="4675632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Soil map is yet to be implemented into hydraulic erosion model, which is a focus as it makes my work distinct.</a:t>
            </a:r>
          </a:p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Tests for hydraulic erosion with pooling perform well, but no visual output yet.</a:t>
            </a:r>
          </a:p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 key deliverable is the application, with the most functionality possible in the time given.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GB" sz="3200" dirty="0"/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Completion Plan &amp; Deliverables</a:t>
            </a:r>
          </a:p>
        </p:txBody>
      </p:sp>
    </p:spTree>
    <p:extLst>
      <p:ext uri="{BB962C8B-B14F-4D97-AF65-F5344CB8AC3E}">
        <p14:creationId xmlns:p14="http://schemas.microsoft.com/office/powerpoint/2010/main" val="192512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Demo- Video</a:t>
            </a:r>
          </a:p>
        </p:txBody>
      </p:sp>
      <p:pic>
        <p:nvPicPr>
          <p:cNvPr id="2" name="2022-03-21 14-09-45">
            <a:hlinkClick r:id="" action="ppaction://media"/>
            <a:extLst>
              <a:ext uri="{FF2B5EF4-FFF2-40B4-BE49-F238E27FC236}">
                <a16:creationId xmlns:a16="http://schemas.microsoft.com/office/drawing/2014/main" id="{65362022-55E6-4193-B272-CEE801CF3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054" t="11467" r="28177" b="10822"/>
          <a:stretch/>
        </p:blipFill>
        <p:spPr>
          <a:xfrm>
            <a:off x="6831555" y="1828800"/>
            <a:ext cx="4681618" cy="474259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58728D-8CE1-4A3A-8BB4-363FDB6FCB44}"/>
              </a:ext>
            </a:extLst>
          </p:cNvPr>
          <p:cNvSpPr txBox="1">
            <a:spLocks/>
          </p:cNvSpPr>
          <p:nvPr/>
        </p:nvSpPr>
        <p:spPr>
          <a:xfrm>
            <a:off x="304800" y="1981200"/>
            <a:ext cx="5821680" cy="467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Should also be able to run on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uni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PCs, for a live demo.</a:t>
            </a:r>
          </a:p>
        </p:txBody>
      </p:sp>
    </p:spTree>
    <p:extLst>
      <p:ext uri="{BB962C8B-B14F-4D97-AF65-F5344CB8AC3E}">
        <p14:creationId xmlns:p14="http://schemas.microsoft.com/office/powerpoint/2010/main" val="237823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“My aim is to create a tool that generates a landscape and manipulates it over a user-defined period of time to form rivers and lakes through simulation of fluid dynamics, including the pick-up and deposit of sediment.”</a:t>
            </a:r>
          </a:p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r>
              <a:rPr lang="en-GB" sz="2800" dirty="0"/>
              <a:t>Or in fewer words…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I want to create a tool to generate a realistic 3D landscape, which is eroded over time by water.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/>
          <a:p>
            <a:r>
              <a:rPr lang="en-GB" dirty="0"/>
              <a:t>Context and Justification</a:t>
            </a:r>
          </a:p>
        </p:txBody>
      </p:sp>
    </p:spTree>
    <p:extLst>
      <p:ext uri="{BB962C8B-B14F-4D97-AF65-F5344CB8AC3E}">
        <p14:creationId xmlns:p14="http://schemas.microsoft.com/office/powerpoint/2010/main" val="802509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E77E778-67EE-42B8-A3C8-51D5CFC7D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776296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828800"/>
            <a:ext cx="11399520" cy="4675632"/>
          </a:xfrm>
        </p:spPr>
        <p:txBody>
          <a:bodyPr>
            <a:normAutofit fontScale="55000" lnSpcReduction="20000"/>
          </a:bodyPr>
          <a:lstStyle/>
          <a:p>
            <a:pPr marL="45720" indent="0">
              <a:buNone/>
            </a:pPr>
            <a:r>
              <a:rPr lang="en-GB" sz="3200" dirty="0" err="1">
                <a:solidFill>
                  <a:schemeClr val="accent6">
                    <a:lumMod val="75000"/>
                  </a:schemeClr>
                </a:solidFill>
              </a:rPr>
              <a:t>Peric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, F., </a:t>
            </a:r>
            <a:r>
              <a:rPr lang="en-GB" sz="3200" dirty="0" err="1">
                <a:solidFill>
                  <a:schemeClr val="accent6">
                    <a:lumMod val="75000"/>
                  </a:schemeClr>
                </a:solidFill>
              </a:rPr>
              <a:t>Ferziger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, J.H. (2002). Computational Methods for Fluid Dynamics. </a:t>
            </a:r>
          </a:p>
          <a:p>
            <a:pPr marL="45720" indent="0">
              <a:buNone/>
            </a:pPr>
            <a:r>
              <a:rPr lang="en-GB" sz="3200" dirty="0"/>
              <a:t>Available at: </a:t>
            </a:r>
            <a:r>
              <a:rPr lang="en-GB" sz="3200" dirty="0">
                <a:hlinkClick r:id="rId2"/>
              </a:rPr>
              <a:t>http://servidor.demec.ufpr.br/CFD/bibliografia/Ferziger%20Peric%20-%20Computational%20Methods%20for%20Fluid%20Dynamics,%203rd%20Ed%20-%202002.pdf</a:t>
            </a:r>
            <a:r>
              <a:rPr lang="en-GB" sz="3200" dirty="0"/>
              <a:t> 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McDonald, N. (2020). Procedural Hydrology: Dynamic Lake and River Simulation.</a:t>
            </a:r>
          </a:p>
          <a:p>
            <a:pPr marL="45720" indent="0">
              <a:buNone/>
            </a:pPr>
            <a:r>
              <a:rPr lang="en-GB" sz="3200" dirty="0"/>
              <a:t>Available at: </a:t>
            </a:r>
            <a:r>
              <a:rPr lang="en-GB" sz="3200" dirty="0">
                <a:hlinkClick r:id="rId3"/>
              </a:rPr>
              <a:t>https://nickmcd.me/2020/04/15/procedural-hydrology/</a:t>
            </a:r>
            <a:endParaRPr lang="en-GB" sz="3200" dirty="0"/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O. </a:t>
            </a:r>
            <a:r>
              <a:rPr lang="en-GB" sz="3200" dirty="0" err="1">
                <a:solidFill>
                  <a:schemeClr val="accent6">
                    <a:lumMod val="75000"/>
                  </a:schemeClr>
                </a:solidFill>
              </a:rPr>
              <a:t>Št’ava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et al. (2020). Interactive Terrain </a:t>
            </a:r>
            <a:r>
              <a:rPr lang="en-GB" sz="3200" dirty="0" err="1">
                <a:solidFill>
                  <a:schemeClr val="accent6">
                    <a:lumMod val="75000"/>
                  </a:schemeClr>
                </a:solidFill>
              </a:rPr>
              <a:t>Modeling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Using Hydraulic Erosion</a:t>
            </a:r>
          </a:p>
          <a:p>
            <a:pPr marL="45720" indent="0">
              <a:buNone/>
            </a:pPr>
            <a:r>
              <a:rPr lang="en-GB" sz="3200" dirty="0"/>
              <a:t>Available at: </a:t>
            </a:r>
            <a:r>
              <a:rPr lang="en-GB" sz="3200" dirty="0">
                <a:hlinkClick r:id="rId4"/>
              </a:rPr>
              <a:t>https://cgg.mff.cuni.cz/~jaroslav/papers/2008-sca-erosim/2008-sca-erosiom-fin.pdf</a:t>
            </a:r>
            <a:r>
              <a:rPr lang="en-GB" sz="3200" dirty="0"/>
              <a:t> 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P. </a:t>
            </a:r>
            <a:r>
              <a:rPr lang="en-GB" sz="3200" dirty="0" err="1">
                <a:solidFill>
                  <a:schemeClr val="accent6">
                    <a:lumMod val="75000"/>
                  </a:schemeClr>
                </a:solidFill>
              </a:rPr>
              <a:t>Mocz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. (2020). Finite Volume Fluid Simulation (With Python)</a:t>
            </a:r>
          </a:p>
          <a:p>
            <a:pPr marL="45720" indent="0">
              <a:buNone/>
            </a:pPr>
            <a:r>
              <a:rPr lang="en-GB" sz="3200" dirty="0"/>
              <a:t>Available at: </a:t>
            </a:r>
            <a:r>
              <a:rPr lang="en-GB" sz="3200" dirty="0">
                <a:hlinkClick r:id="rId5"/>
              </a:rPr>
              <a:t>https://levelup.gitconnected.com/create-your-own-finite-volume-fluid-simulation-with-python-8f9eab0b8305</a:t>
            </a:r>
            <a:r>
              <a:rPr lang="en-GB" sz="3200" dirty="0"/>
              <a:t> 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USDA. (2018). Soil Hydrology of the United States Web Map Application</a:t>
            </a:r>
          </a:p>
          <a:p>
            <a:pPr marL="45720" indent="0">
              <a:buNone/>
            </a:pPr>
            <a:r>
              <a:rPr lang="en-GB" sz="3200" dirty="0"/>
              <a:t>Available at: </a:t>
            </a:r>
            <a:r>
              <a:rPr lang="en-GB" sz="3200" dirty="0">
                <a:hlinkClick r:id="rId6"/>
              </a:rPr>
              <a:t>http://www.arcgis.com/apps/OnePane/basicviewer/index.html?appid=9fb94e1d3ec84d60a60aa2846b11be67</a:t>
            </a:r>
            <a:endParaRPr lang="en-GB" sz="3200" dirty="0"/>
          </a:p>
          <a:p>
            <a:pPr marL="45720" indent="0">
              <a:buNone/>
            </a:pPr>
            <a:r>
              <a:rPr lang="en-GB" sz="3200" dirty="0" err="1">
                <a:solidFill>
                  <a:schemeClr val="accent6">
                    <a:lumMod val="75000"/>
                  </a:schemeClr>
                </a:solidFill>
              </a:rPr>
              <a:t>SimuTech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Group. (2022). </a:t>
            </a:r>
            <a:r>
              <a:rPr lang="en-GB" sz="3200" dirty="0" err="1">
                <a:solidFill>
                  <a:schemeClr val="accent6">
                    <a:lumMod val="75000"/>
                  </a:schemeClr>
                </a:solidFill>
              </a:rPr>
              <a:t>SimuTech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45720" indent="0">
              <a:buNone/>
            </a:pPr>
            <a:r>
              <a:rPr lang="en-GB" sz="3200" dirty="0"/>
              <a:t>Available at: </a:t>
            </a:r>
            <a:r>
              <a:rPr lang="en-GB" sz="3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https://simutechgroup.com/</a:t>
            </a:r>
            <a:r>
              <a:rPr lang="en-GB" sz="3200" dirty="0"/>
              <a:t> </a:t>
            </a:r>
          </a:p>
          <a:p>
            <a:pPr marL="45720" indent="0">
              <a:buNone/>
            </a:pPr>
            <a:endParaRPr lang="en-GB" sz="3200" dirty="0"/>
          </a:p>
          <a:p>
            <a:pPr marL="45720" indent="0">
              <a:buNone/>
            </a:pPr>
            <a:endParaRPr lang="en-GB" sz="3200" dirty="0"/>
          </a:p>
          <a:p>
            <a:pPr marL="45720" indent="0">
              <a:buNone/>
            </a:pPr>
            <a:endParaRPr lang="en-GB" sz="3200" dirty="0"/>
          </a:p>
          <a:p>
            <a:pPr marL="45720" indent="0">
              <a:buNone/>
            </a:pPr>
            <a:endParaRPr lang="en-GB" sz="3200" dirty="0"/>
          </a:p>
          <a:p>
            <a:pPr marL="45720" indent="0">
              <a:buNone/>
            </a:pPr>
            <a:endParaRPr lang="en-GB" sz="3600" dirty="0"/>
          </a:p>
          <a:p>
            <a:pPr marL="45720" indent="0">
              <a:buNone/>
            </a:pPr>
            <a:endParaRPr lang="en-GB" sz="3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3837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GB" sz="2800" dirty="0">
                <a:solidFill>
                  <a:srgbClr val="002060"/>
                </a:solidFill>
              </a:rPr>
              <a:t>Why?</a:t>
            </a:r>
          </a:p>
          <a:p>
            <a:r>
              <a:rPr lang="en-GB" dirty="0"/>
              <a:t>Many uses for large-scale fluid simulation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Flood prevention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Architecture (construction of dams, turbines and manipulation of the path of water)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Landscapes based in realism for games</a:t>
            </a:r>
          </a:p>
          <a:p>
            <a:r>
              <a:rPr lang="en-GB" dirty="0"/>
              <a:t>It’s a field that interests me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Mathematical background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Keen interest in 3D world creation/manipulation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Lack the art skills to design 3D environments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and Justification</a:t>
            </a:r>
          </a:p>
        </p:txBody>
      </p:sp>
      <p:pic>
        <p:nvPicPr>
          <p:cNvPr id="1026" name="Picture 2" descr="Upper Montana River | Red Dead Wiki | Fandom">
            <a:extLst>
              <a:ext uri="{FF2B5EF4-FFF2-40B4-BE49-F238E27FC236}">
                <a16:creationId xmlns:a16="http://schemas.microsoft.com/office/drawing/2014/main" id="{A71818B5-1CFA-44F0-9647-DE13F6234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7" r="11697"/>
          <a:stretch/>
        </p:blipFill>
        <p:spPr bwMode="auto">
          <a:xfrm>
            <a:off x="7473188" y="1709927"/>
            <a:ext cx="3090672" cy="2268707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ulation in Construction and HVAC | SimuTech Group">
            <a:extLst>
              <a:ext uri="{FF2B5EF4-FFF2-40B4-BE49-F238E27FC236}">
                <a16:creationId xmlns:a16="http://schemas.microsoft.com/office/drawing/2014/main" id="{DBFB1C54-EFF6-4691-B141-8046515D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188" y="4166616"/>
            <a:ext cx="3090672" cy="2060448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3A875-4FF4-4307-BB23-87B13948AA48}"/>
              </a:ext>
            </a:extLst>
          </p:cNvPr>
          <p:cNvSpPr txBox="1"/>
          <p:nvPr/>
        </p:nvSpPr>
        <p:spPr>
          <a:xfrm>
            <a:off x="7832852" y="39266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Red Dead Redemption 2- Rockstar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FA8D-89BB-4F29-9FD2-21E6339A0644}"/>
              </a:ext>
            </a:extLst>
          </p:cNvPr>
          <p:cNvSpPr txBox="1"/>
          <p:nvPr/>
        </p:nvSpPr>
        <p:spPr>
          <a:xfrm>
            <a:off x="7869466" y="6184203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Simulation in Construction-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SimuTech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0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elvin-Helmholtz Instability">
            <a:extLst>
              <a:ext uri="{FF2B5EF4-FFF2-40B4-BE49-F238E27FC236}">
                <a16:creationId xmlns:a16="http://schemas.microsoft.com/office/drawing/2014/main" id="{C2002CE4-2C57-4370-A524-74FCDA676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188" y="1709927"/>
            <a:ext cx="3090672" cy="2274316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GB" sz="2800" dirty="0">
                <a:solidFill>
                  <a:srgbClr val="002060"/>
                </a:solidFill>
              </a:rPr>
              <a:t>Is this going to be ground-breaking work?</a:t>
            </a:r>
          </a:p>
          <a:p>
            <a:pPr marL="45720" indent="0" algn="ctr">
              <a:buNone/>
            </a:pPr>
            <a:r>
              <a:rPr lang="en-GB" sz="2800" dirty="0">
                <a:solidFill>
                  <a:srgbClr val="002060"/>
                </a:solidFill>
              </a:rPr>
              <a:t>Short answer- no.</a:t>
            </a:r>
          </a:p>
          <a:p>
            <a:pPr marL="45720" indent="0">
              <a:buNone/>
            </a:pPr>
            <a:r>
              <a:rPr lang="en-GB" sz="2000" dirty="0"/>
              <a:t>But it’s a bit more complicated in practice.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Fluid dynamics &amp; simulation is a huge field. </a:t>
            </a:r>
          </a:p>
          <a:p>
            <a:r>
              <a:rPr lang="en-GB" sz="2000" dirty="0">
                <a:solidFill>
                  <a:srgbClr val="002060"/>
                </a:solidFill>
              </a:rPr>
              <a:t>Varying scales of both landscape and time.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Many studies assume the fluid is held in a regular cube and focus on current and movement.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Fluid dynamics is also widely used in aerodynamics calculations and weather simulation/prediction.</a:t>
            </a:r>
          </a:p>
          <a:p>
            <a:pPr marL="45720" indent="0" algn="ctr">
              <a:buNone/>
            </a:pPr>
            <a:endParaRPr lang="en-GB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FB1C54-EFF6-4691-B141-8046515D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7473188" y="4166616"/>
            <a:ext cx="3090672" cy="2060448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3A875-4FF4-4307-BB23-87B13948AA48}"/>
              </a:ext>
            </a:extLst>
          </p:cNvPr>
          <p:cNvSpPr txBox="1"/>
          <p:nvPr/>
        </p:nvSpPr>
        <p:spPr>
          <a:xfrm>
            <a:off x="7832852" y="39266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Finite Volume Fluid Simulation- P.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Mocz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FA8D-89BB-4F29-9FD2-21E6339A0644}"/>
              </a:ext>
            </a:extLst>
          </p:cNvPr>
          <p:cNvSpPr txBox="1"/>
          <p:nvPr/>
        </p:nvSpPr>
        <p:spPr>
          <a:xfrm>
            <a:off x="7869466" y="6184203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Procedural Hydrology- N.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Mcdonald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1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xample Simulation">
            <a:extLst>
              <a:ext uri="{FF2B5EF4-FFF2-40B4-BE49-F238E27FC236}">
                <a16:creationId xmlns:a16="http://schemas.microsoft.com/office/drawing/2014/main" id="{2617D12C-8206-46F6-A869-D05032F6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901" y="1709928"/>
            <a:ext cx="3090673" cy="2274316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dirty="0"/>
              <a:t>Closer to what I’m trying to produce-</a:t>
            </a:r>
          </a:p>
          <a:p>
            <a:r>
              <a:rPr lang="en-GB" sz="2000" dirty="0">
                <a:solidFill>
                  <a:srgbClr val="002060"/>
                </a:solidFill>
              </a:rPr>
              <a:t>Studies into landscape erosion and hydrology by N. </a:t>
            </a:r>
            <a:r>
              <a:rPr lang="en-GB" sz="2000" dirty="0" err="1">
                <a:solidFill>
                  <a:srgbClr val="002060"/>
                </a:solidFill>
              </a:rPr>
              <a:t>Mcdonald</a:t>
            </a:r>
            <a:r>
              <a:rPr lang="en-GB" sz="2000" dirty="0">
                <a:solidFill>
                  <a:srgbClr val="002060"/>
                </a:solidFill>
              </a:rPr>
              <a:t>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Shallow water equation solving by F. Kohler.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Navier-Stokes finite volume equations.</a:t>
            </a:r>
          </a:p>
          <a:p>
            <a:r>
              <a:rPr lang="en-GB" sz="2000" dirty="0">
                <a:solidFill>
                  <a:srgbClr val="002060"/>
                </a:solidFill>
              </a:rPr>
              <a:t>Lattice-</a:t>
            </a:r>
            <a:r>
              <a:rPr lang="en-GB" sz="2000" dirty="0" err="1">
                <a:solidFill>
                  <a:srgbClr val="002060"/>
                </a:solidFill>
              </a:rPr>
              <a:t>Boltzman</a:t>
            </a:r>
            <a:r>
              <a:rPr lang="en-GB" sz="2000" dirty="0">
                <a:solidFill>
                  <a:srgbClr val="002060"/>
                </a:solidFill>
              </a:rPr>
              <a:t> algorithm.</a:t>
            </a:r>
          </a:p>
          <a:p>
            <a:pPr marL="45720" indent="0">
              <a:buNone/>
            </a:pPr>
            <a:r>
              <a:rPr lang="en-GB" dirty="0"/>
              <a:t>All of these tackle similar concepts. </a:t>
            </a:r>
            <a:r>
              <a:rPr lang="en-GB" dirty="0" err="1"/>
              <a:t>Mcdonald’s</a:t>
            </a:r>
            <a:r>
              <a:rPr lang="en-GB" dirty="0"/>
              <a:t> study even features node-based erosion!</a:t>
            </a:r>
          </a:p>
          <a:p>
            <a:endParaRPr lang="en-GB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FB1C54-EFF6-4691-B141-8046515D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7473188" y="4166616"/>
            <a:ext cx="3090672" cy="2060448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3A875-4FF4-4307-BB23-87B13948AA48}"/>
              </a:ext>
            </a:extLst>
          </p:cNvPr>
          <p:cNvSpPr txBox="1"/>
          <p:nvPr/>
        </p:nvSpPr>
        <p:spPr>
          <a:xfrm>
            <a:off x="7832852" y="39266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Solving Shallow Water Equations- F. Kohler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FA8D-89BB-4F29-9FD2-21E6339A0644}"/>
              </a:ext>
            </a:extLst>
          </p:cNvPr>
          <p:cNvSpPr txBox="1"/>
          <p:nvPr/>
        </p:nvSpPr>
        <p:spPr>
          <a:xfrm>
            <a:off x="7869466" y="6184203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Procedural Hydrology- N. </a:t>
            </a:r>
            <a:r>
              <a:rPr lang="en-GB" sz="1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Mcdonald</a:t>
            </a:r>
            <a:endParaRPr lang="en-GB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8F915-E7EE-4669-9A5A-EA5270EBBB7D}"/>
              </a:ext>
            </a:extLst>
          </p:cNvPr>
          <p:cNvSpPr txBox="1"/>
          <p:nvPr/>
        </p:nvSpPr>
        <p:spPr>
          <a:xfrm>
            <a:off x="3827033" y="2649032"/>
            <a:ext cx="33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  <a:latin typeface="Bahnschrift Condensed" panose="020B0502040204020203" pitchFamily="34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90905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These studies all lack a significant thing- a soil map</a:t>
            </a:r>
          </a:p>
          <a:p>
            <a:r>
              <a:rPr lang="en-GB" sz="2400" dirty="0"/>
              <a:t>Different kinds of sediment</a:t>
            </a:r>
          </a:p>
          <a:p>
            <a:r>
              <a:rPr lang="en-GB" sz="2400" dirty="0"/>
              <a:t>Varying landscape strengths- rock erodes slower than soil</a:t>
            </a:r>
          </a:p>
          <a:p>
            <a:r>
              <a:rPr lang="en-GB" sz="2400" dirty="0"/>
              <a:t>Allows “architecture” of a simulated landscape by a designer</a:t>
            </a:r>
          </a:p>
          <a:p>
            <a:endParaRPr lang="en-GB" sz="2400" dirty="0"/>
          </a:p>
          <a:p>
            <a:r>
              <a:rPr lang="en-GB" sz="2400" dirty="0"/>
              <a:t>Increased complexity, yet significant improvement to realism of simulation</a:t>
            </a:r>
          </a:p>
          <a:p>
            <a:r>
              <a:rPr lang="en-GB" sz="2400" dirty="0"/>
              <a:t>Requires modification of all equations to support a variation in landscape erosion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353568"/>
            <a:ext cx="9875520" cy="1356360"/>
          </a:xfrm>
        </p:spPr>
        <p:txBody>
          <a:bodyPr/>
          <a:lstStyle/>
          <a:p>
            <a:r>
              <a:rPr lang="en-GB" dirty="0"/>
              <a:t>Research and Similar Studies</a:t>
            </a:r>
          </a:p>
        </p:txBody>
      </p:sp>
      <p:pic>
        <p:nvPicPr>
          <p:cNvPr id="4098" name="Picture 2" descr="2. Planning And Making A Soil Survey">
            <a:extLst>
              <a:ext uri="{FF2B5EF4-FFF2-40B4-BE49-F238E27FC236}">
                <a16:creationId xmlns:a16="http://schemas.microsoft.com/office/drawing/2014/main" id="{89154420-EA34-4D0B-9CA7-B85395FC5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7" r="1574"/>
          <a:stretch/>
        </p:blipFill>
        <p:spPr bwMode="auto">
          <a:xfrm>
            <a:off x="9814560" y="2238814"/>
            <a:ext cx="1493520" cy="336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C508B-C074-448F-82D1-F9C19D6C83C4}"/>
              </a:ext>
            </a:extLst>
          </p:cNvPr>
          <p:cNvSpPr txBox="1"/>
          <p:nvPr/>
        </p:nvSpPr>
        <p:spPr>
          <a:xfrm>
            <a:off x="9375648" y="5604891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Making a Soil Survey- FAO.org</a:t>
            </a:r>
          </a:p>
        </p:txBody>
      </p:sp>
    </p:spTree>
    <p:extLst>
      <p:ext uri="{BB962C8B-B14F-4D97-AF65-F5344CB8AC3E}">
        <p14:creationId xmlns:p14="http://schemas.microsoft.com/office/powerpoint/2010/main" val="104621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The SHUSWMA is</a:t>
            </a:r>
          </a:p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GB" sz="3200" dirty="0"/>
              <a:t>oil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H</a:t>
            </a:r>
            <a:r>
              <a:rPr lang="en-GB" sz="3200" dirty="0"/>
              <a:t>ydrology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3200" dirty="0"/>
              <a:t>of the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GB" sz="3200" dirty="0"/>
              <a:t>nited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S</a:t>
            </a:r>
            <a:r>
              <a:rPr lang="en-GB" sz="3200" dirty="0"/>
              <a:t>tates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W</a:t>
            </a:r>
            <a:r>
              <a:rPr lang="en-GB" sz="3200" dirty="0"/>
              <a:t>eb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M</a:t>
            </a:r>
            <a:r>
              <a:rPr lang="en-GB" sz="3200" dirty="0"/>
              <a:t>ap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 A</a:t>
            </a:r>
            <a:r>
              <a:rPr lang="en-GB" sz="3200" dirty="0"/>
              <a:t>pplication</a:t>
            </a:r>
          </a:p>
          <a:p>
            <a:pPr marL="45720" indent="0">
              <a:buNone/>
            </a:pPr>
            <a:r>
              <a:rPr lang="en-GB" sz="1900" dirty="0">
                <a:solidFill>
                  <a:schemeClr val="accent6">
                    <a:lumMod val="75000"/>
                  </a:schemeClr>
                </a:solidFill>
              </a:rPr>
              <a:t>(and a terrible acronym)</a:t>
            </a:r>
          </a:p>
          <a:p>
            <a:pPr marL="45720" indent="0">
              <a:buNone/>
            </a:pPr>
            <a:r>
              <a:rPr lang="en-GB" sz="2400" dirty="0"/>
              <a:t>A vertical slice of soil properties and flood chances</a:t>
            </a:r>
          </a:p>
          <a:p>
            <a:pPr marL="45720" indent="0">
              <a:buNone/>
            </a:pPr>
            <a:r>
              <a:rPr lang="en-GB" sz="2400" dirty="0"/>
              <a:t>Flood chances obtained solely through real data from the SSURGO dataset- we only know after it floods!</a:t>
            </a:r>
          </a:p>
          <a:p>
            <a:pPr marL="45720" indent="0">
              <a:buNone/>
            </a:pPr>
            <a:r>
              <a:rPr lang="en-GB" sz="2400" dirty="0"/>
              <a:t>SSURGO stands for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GB" sz="2400" dirty="0"/>
              <a:t>oil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SUR</a:t>
            </a:r>
            <a:r>
              <a:rPr lang="en-GB" sz="2400" dirty="0" err="1"/>
              <a:t>vey</a:t>
            </a:r>
            <a:r>
              <a:rPr lang="en-GB" sz="2400" dirty="0"/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en-GB" sz="2400" dirty="0" err="1"/>
              <a:t>e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GB" sz="2400" dirty="0" err="1"/>
              <a:t>graphic</a:t>
            </a:r>
            <a:r>
              <a:rPr lang="en-GB" sz="2400" dirty="0"/>
              <a:t> database</a:t>
            </a:r>
          </a:p>
          <a:p>
            <a:pPr marL="45720" indent="0">
              <a:buNone/>
            </a:pPr>
            <a:r>
              <a:rPr lang="en-GB" sz="1900" dirty="0">
                <a:solidFill>
                  <a:schemeClr val="accent6">
                    <a:lumMod val="75000"/>
                  </a:schemeClr>
                </a:solidFill>
              </a:rPr>
              <a:t>(which is an even worse acronym)</a:t>
            </a:r>
          </a:p>
          <a:p>
            <a:pPr marL="45720" indent="0">
              <a:buNone/>
            </a:pPr>
            <a:r>
              <a:rPr lang="en-GB" sz="2400" dirty="0"/>
              <a:t>This does store depth to bedrock and water, which is useful information! </a:t>
            </a:r>
          </a:p>
          <a:p>
            <a:pPr marL="45720" indent="0">
              <a:buNone/>
            </a:pPr>
            <a:r>
              <a:rPr lang="en-GB" sz="2400" dirty="0"/>
              <a:t>No horizontal slice.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C508B-C074-448F-82D1-F9C19D6C83C4}"/>
              </a:ext>
            </a:extLst>
          </p:cNvPr>
          <p:cNvSpPr txBox="1"/>
          <p:nvPr/>
        </p:nvSpPr>
        <p:spPr>
          <a:xfrm>
            <a:off x="7888224" y="4916424"/>
            <a:ext cx="237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Soil Hydrology of the United States Web Map Application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- ArcGIS.org</a:t>
            </a:r>
          </a:p>
        </p:txBody>
      </p:sp>
      <p:pic>
        <p:nvPicPr>
          <p:cNvPr id="5122" name="Picture 2" descr="Soil Hydrology Pop-up">
            <a:extLst>
              <a:ext uri="{FF2B5EF4-FFF2-40B4-BE49-F238E27FC236}">
                <a16:creationId xmlns:a16="http://schemas.microsoft.com/office/drawing/2014/main" id="{223DC91B-456C-4F2E-BCA9-E67670D3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472" y="1941576"/>
            <a:ext cx="2974848" cy="29748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09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Info from the SUSHWMA can be used for approximating data for my application.</a:t>
            </a:r>
          </a:p>
          <a:p>
            <a:pPr marL="45720" indent="0">
              <a:buNone/>
            </a:pPr>
            <a:r>
              <a:rPr lang="en-GB" sz="3200" dirty="0"/>
              <a:t>It also provides a good point of comparison- my rivers should look like real ones!</a:t>
            </a:r>
          </a:p>
          <a:p>
            <a:pPr marL="45720" indent="0">
              <a:buNone/>
            </a:pPr>
            <a:r>
              <a:rPr lang="en-GB" sz="3200" dirty="0"/>
              <a:t>Publicly available from the USDA.</a:t>
            </a:r>
          </a:p>
          <a:p>
            <a:pPr marL="4572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(a good acronym!)</a:t>
            </a:r>
          </a:p>
          <a:p>
            <a:pPr marL="45720" indent="0">
              <a:buNone/>
            </a:pPr>
            <a:endParaRPr lang="en-GB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" indent="0">
              <a:buNone/>
            </a:pPr>
            <a:r>
              <a:rPr lang="en-GB" sz="1900" dirty="0"/>
              <a:t>There are three levels of digital soils data: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SSURGO - is the most detailed county level data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STATSGO - is less detailed state-wide map</a:t>
            </a:r>
          </a:p>
          <a:p>
            <a:r>
              <a:rPr lang="en-GB" sz="1600" dirty="0">
                <a:solidFill>
                  <a:schemeClr val="accent6">
                    <a:lumMod val="75000"/>
                  </a:schemeClr>
                </a:solidFill>
              </a:rPr>
              <a:t>NATSGO - is a very general soil map of the entire U.S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A92A44-8A9A-424D-8FED-A1FE3BCB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Similar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C508B-C074-448F-82D1-F9C19D6C83C4}"/>
              </a:ext>
            </a:extLst>
          </p:cNvPr>
          <p:cNvSpPr txBox="1"/>
          <p:nvPr/>
        </p:nvSpPr>
        <p:spPr>
          <a:xfrm>
            <a:off x="7888223" y="4562856"/>
            <a:ext cx="237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United States Department of Agriculture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4C2509BE-48D9-4DBF-9E52-D9E160B0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192" y="2357251"/>
            <a:ext cx="3129407" cy="214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C2B665-DA01-4B8B-ADC5-3F7BD0C8259E}"/>
              </a:ext>
            </a:extLst>
          </p:cNvPr>
          <p:cNvCxnSpPr>
            <a:cxnSpLocks/>
          </p:cNvCxnSpPr>
          <p:nvPr/>
        </p:nvCxnSpPr>
        <p:spPr>
          <a:xfrm flipH="1">
            <a:off x="3791712" y="5535168"/>
            <a:ext cx="2231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B9D10A-215D-4FCD-BC3C-2325E8D53D5D}"/>
              </a:ext>
            </a:extLst>
          </p:cNvPr>
          <p:cNvSpPr txBox="1"/>
          <p:nvPr/>
        </p:nvSpPr>
        <p:spPr>
          <a:xfrm>
            <a:off x="6096000" y="5365891"/>
            <a:ext cx="173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This is the most useful!</a:t>
            </a:r>
          </a:p>
        </p:txBody>
      </p:sp>
      <p:pic>
        <p:nvPicPr>
          <p:cNvPr id="6154" name="Picture 10" descr="Sample of SSURGO data, combined with roads, water and ortho image">
            <a:extLst>
              <a:ext uri="{FF2B5EF4-FFF2-40B4-BE49-F238E27FC236}">
                <a16:creationId xmlns:a16="http://schemas.microsoft.com/office/drawing/2014/main" id="{2D2F543A-0745-43E8-A234-6219B14D9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5740807"/>
            <a:ext cx="4620768" cy="6601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8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962E-BA21-45C4-9807-482D52A6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GB" sz="3600" dirty="0">
                <a:solidFill>
                  <a:schemeClr val="accent6">
                    <a:lumMod val="75000"/>
                  </a:schemeClr>
                </a:solidFill>
              </a:rPr>
              <a:t>Where am I?</a:t>
            </a:r>
          </a:p>
          <a:p>
            <a:pPr marL="45720" indent="0">
              <a:buNone/>
            </a:pPr>
            <a:r>
              <a:rPr lang="en-GB" sz="2800" dirty="0"/>
              <a:t>Key stages of development-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Landscape generation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Landscape rendering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Soil map creation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Implementation of hydraulic erosion model		   </a:t>
            </a:r>
            <a:r>
              <a:rPr lang="en-GB" sz="2800" dirty="0"/>
              <a:t>(I am currently here!)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Comparison with real-life geographical data</a:t>
            </a: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Optimization and improvement</a:t>
            </a:r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475244-A9DA-454B-851F-238FB0196AA1}"/>
              </a:ext>
            </a:extLst>
          </p:cNvPr>
          <p:cNvCxnSpPr/>
          <p:nvPr/>
        </p:nvCxnSpPr>
        <p:spPr>
          <a:xfrm flipH="1">
            <a:off x="5937504" y="5004816"/>
            <a:ext cx="1060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9C6AA75-42D2-4D4C-ACD3-0798142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Progress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3B4BC8-3D08-4BC9-90D1-9274783DE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48"/>
          <a:stretch/>
        </p:blipFill>
        <p:spPr>
          <a:xfrm>
            <a:off x="6467856" y="2212848"/>
            <a:ext cx="4013915" cy="2286000"/>
          </a:xfrm>
          <a:prstGeom prst="round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2544267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243</TotalTime>
  <Words>1346</Words>
  <Application>Microsoft Office PowerPoint</Application>
  <PresentationFormat>Widescreen</PresentationFormat>
  <Paragraphs>157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Bahnschrift Condensed</vt:lpstr>
      <vt:lpstr>Corbel</vt:lpstr>
      <vt:lpstr>Basis</vt:lpstr>
      <vt:lpstr>A3- Progress Presentation</vt:lpstr>
      <vt:lpstr>Context and Justification</vt:lpstr>
      <vt:lpstr>Context and Justification</vt:lpstr>
      <vt:lpstr>Research and Similar Studies</vt:lpstr>
      <vt:lpstr>Research and Similar Studies</vt:lpstr>
      <vt:lpstr>Research and Similar Studies</vt:lpstr>
      <vt:lpstr>Research and Similar Studies</vt:lpstr>
      <vt:lpstr>Research and Similar Studies</vt:lpstr>
      <vt:lpstr>Current Progress</vt:lpstr>
      <vt:lpstr>Current Progress</vt:lpstr>
      <vt:lpstr>Current Progress</vt:lpstr>
      <vt:lpstr>Current Progress</vt:lpstr>
      <vt:lpstr>Current Progress</vt:lpstr>
      <vt:lpstr>Changes to Methodology</vt:lpstr>
      <vt:lpstr>Changes to Methodology</vt:lpstr>
      <vt:lpstr>Changes to Methodology</vt:lpstr>
      <vt:lpstr>Completion Plan &amp; Deliverables</vt:lpstr>
      <vt:lpstr>Completion Plan &amp; Deliverables</vt:lpstr>
      <vt:lpstr>Program Demo- Video</vt:lpstr>
      <vt:lpstr>Any 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A3- Progress Presentation</dc:title>
  <dc:creator>Sam Neville</dc:creator>
  <cp:lastModifiedBy>Sam Neville</cp:lastModifiedBy>
  <cp:revision>47</cp:revision>
  <dcterms:created xsi:type="dcterms:W3CDTF">2022-03-20T11:07:52Z</dcterms:created>
  <dcterms:modified xsi:type="dcterms:W3CDTF">2022-03-28T07:45:53Z</dcterms:modified>
</cp:coreProperties>
</file>